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notesMasterIdLst>
    <p:notesMasterId r:id="rId33"/>
  </p:notesMasterIdLst>
  <p:sldIdLst>
    <p:sldId id="1095" r:id="rId2"/>
    <p:sldId id="1096" r:id="rId3"/>
    <p:sldId id="1063" r:id="rId4"/>
    <p:sldId id="1033" r:id="rId5"/>
    <p:sldId id="1065" r:id="rId6"/>
    <p:sldId id="1067" r:id="rId7"/>
    <p:sldId id="1068" r:id="rId8"/>
    <p:sldId id="1069" r:id="rId9"/>
    <p:sldId id="1084" r:id="rId10"/>
    <p:sldId id="1083" r:id="rId11"/>
    <p:sldId id="1092" r:id="rId12"/>
    <p:sldId id="1093" r:id="rId13"/>
    <p:sldId id="1070" r:id="rId14"/>
    <p:sldId id="1071" r:id="rId15"/>
    <p:sldId id="1073" r:id="rId16"/>
    <p:sldId id="1072" r:id="rId17"/>
    <p:sldId id="1074" r:id="rId18"/>
    <p:sldId id="1075" r:id="rId19"/>
    <p:sldId id="1076" r:id="rId20"/>
    <p:sldId id="1077" r:id="rId21"/>
    <p:sldId id="1098" r:id="rId22"/>
    <p:sldId id="1079" r:id="rId23"/>
    <p:sldId id="1087" r:id="rId24"/>
    <p:sldId id="1088" r:id="rId25"/>
    <p:sldId id="1099" r:id="rId26"/>
    <p:sldId id="1100" r:id="rId27"/>
    <p:sldId id="1101" r:id="rId28"/>
    <p:sldId id="1102" r:id="rId29"/>
    <p:sldId id="1103" r:id="rId30"/>
    <p:sldId id="1104" r:id="rId31"/>
    <p:sldId id="10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01"/>
    <a:srgbClr val="0D1021"/>
    <a:srgbClr val="8A899C"/>
    <a:srgbClr val="F0F1F5"/>
    <a:srgbClr val="FFFFFF"/>
    <a:srgbClr val="E9E9EA"/>
    <a:srgbClr val="C39BE1"/>
    <a:srgbClr val="B34B9F"/>
    <a:srgbClr val="B17ED8"/>
    <a:srgbClr val="AE7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18" autoAdjust="0"/>
    <p:restoredTop sz="94836" autoAdjust="0"/>
  </p:normalViewPr>
  <p:slideViewPr>
    <p:cSldViewPr>
      <p:cViewPr varScale="1">
        <p:scale>
          <a:sx n="83" d="100"/>
          <a:sy n="83" d="100"/>
        </p:scale>
        <p:origin x="102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2F181-8197-4DBA-A21A-9728632EA5E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86913-E005-4DED-ABE8-28EA80E1A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86913-E005-4DED-ABE8-28EA80E1A1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6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4DDC-278D-4591-89F5-BCC7BCA0E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0E7DD-FAFB-47DE-B34A-A10E75690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7317C-5A68-44F4-A499-08CFFB58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EFA7-9756-4609-9716-CF4C089523B7}" type="datetimeFigureOut">
              <a:rPr lang="fa-IR" smtClean="0"/>
              <a:t>29/04/1445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6EA95-6DEB-4F88-945C-F2540E1E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9B037-8F92-4338-9B42-485D87B6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367B-856B-4A93-9CB6-59BFE6CB1E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462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A38F-FA57-4B5D-96A1-0F0787B5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DFF7E-D02C-4430-BA42-BF47AC706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D1B73-FEE8-40FB-9F52-F9DBB02F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EFA7-9756-4609-9716-CF4C089523B7}" type="datetimeFigureOut">
              <a:rPr lang="fa-IR" smtClean="0"/>
              <a:t>29/04/1445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D1FE9-FB3E-46B6-84CF-D7FDD1C5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4C207-BB2D-4B23-9DEF-E6C8BC09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367B-856B-4A93-9CB6-59BFE6CB1E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463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8F5CE-127D-43E0-B23F-CE3402A38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F2047-856D-4141-90CC-AD6C671C6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A644A-C826-4DA4-A694-636FA3A3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EFA7-9756-4609-9716-CF4C089523B7}" type="datetimeFigureOut">
              <a:rPr lang="fa-IR" smtClean="0"/>
              <a:t>29/04/1445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5B156-DE91-423E-B495-B92E6746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2D1E4-5C9F-4DC8-81F9-06DD81AE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367B-856B-4A93-9CB6-59BFE6CB1E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033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9CEE-6FB0-4DF0-87C0-6D2FDA22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1B952-AC28-471D-9639-66F5A41A7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AAAC3-8E1B-48E5-9E41-D8020648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EFA7-9756-4609-9716-CF4C089523B7}" type="datetimeFigureOut">
              <a:rPr lang="fa-IR" smtClean="0"/>
              <a:t>29/04/1445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897F3-15BD-44E6-86FE-7230744F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1A42-D8C0-4ED9-9FFE-FAF2979C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367B-856B-4A93-9CB6-59BFE6CB1E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894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AEB5-E6C5-4E25-A3C7-556880CA3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B2CF-16E3-493E-A808-53C6459C9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9401A-91CF-4E61-B06F-F4F68773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EFA7-9756-4609-9716-CF4C089523B7}" type="datetimeFigureOut">
              <a:rPr lang="fa-IR" smtClean="0"/>
              <a:t>29/04/1445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CBA39-0539-4723-9329-E063CBD0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6473D-9D81-4179-9861-1881BC08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367B-856B-4A93-9CB6-59BFE6CB1E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670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528E-5FF8-47DF-A976-EAF09B49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11D96-D3CB-435C-9D00-3DA251218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1F147-CD71-4AE1-9DEF-584018F1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25278-FDBB-445F-AD20-49367653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EFA7-9756-4609-9716-CF4C089523B7}" type="datetimeFigureOut">
              <a:rPr lang="fa-IR" smtClean="0"/>
              <a:t>29/04/1445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3AB3E-6A9B-43E2-AE9D-84D4FDB5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F9D23-31F6-4D02-8C98-285824D8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367B-856B-4A93-9CB6-59BFE6CB1E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10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FAB3-50A2-40D3-83E1-B95B89A4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BD50E-9C1E-495F-A818-D4EE64A01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5589A-18CE-4981-A001-929281CFF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11D16-60E6-46B6-AA61-CB025B8AE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F377E-1713-4128-A8F2-2858B7FDB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BD0FD-07C9-4EDF-9CA1-D6B8DD02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EFA7-9756-4609-9716-CF4C089523B7}" type="datetimeFigureOut">
              <a:rPr lang="fa-IR" smtClean="0"/>
              <a:t>29/04/1445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803CF-3D87-49B2-B73A-FDA89909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95FE8-1B0A-4618-B86C-22D699FB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367B-856B-4A93-9CB6-59BFE6CB1E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227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31FD-C0A7-4C78-98B8-357CC85C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5BD95-DB8B-4DDE-BD64-4C839952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EFA7-9756-4609-9716-CF4C089523B7}" type="datetimeFigureOut">
              <a:rPr lang="fa-IR" smtClean="0"/>
              <a:t>29/04/1445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376CD-5120-4F2D-A7FD-C1C8EB52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A6A47-D025-4F25-9714-A89A3EA7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367B-856B-4A93-9CB6-59BFE6CB1E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865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91FB7-51E6-40C1-9F67-A9581604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DD879-F0CC-488A-91E7-3BEAEEB2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9AB69-92DC-4B8A-B2B0-00966127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9274F0-1161-4DC4-8E74-98B2F5BBFB26}"/>
              </a:ext>
            </a:extLst>
          </p:cNvPr>
          <p:cNvSpPr/>
          <p:nvPr userDrawn="1"/>
        </p:nvSpPr>
        <p:spPr>
          <a:xfrm>
            <a:off x="2227" y="653589"/>
            <a:ext cx="1845301" cy="1111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800"/>
          </a:p>
        </p:txBody>
      </p:sp>
      <p:pic>
        <p:nvPicPr>
          <p:cNvPr id="6" name="Picture 2" descr="نیک آموز">
            <a:extLst>
              <a:ext uri="{FF2B5EF4-FFF2-40B4-BE49-F238E27FC236}">
                <a16:creationId xmlns:a16="http://schemas.microsoft.com/office/drawing/2014/main" id="{9C678F26-83C1-45CA-905C-E5F338DEAF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0" y="28884"/>
            <a:ext cx="2496277" cy="5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C6929-56DA-4C2E-BF04-D5351CBDCC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" y="-25758"/>
            <a:ext cx="1808597" cy="6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0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7641-883A-47DB-AFA4-B221A29C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F5959-272F-4D92-AC85-326D74083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759D2-0733-4830-AE22-DB817424B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09A95-93D5-416C-9253-D6C72A9F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EFA7-9756-4609-9716-CF4C089523B7}" type="datetimeFigureOut">
              <a:rPr lang="fa-IR" smtClean="0"/>
              <a:t>29/04/1445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0102E-8967-479B-A361-E498CA15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BE42E-BC11-475A-8D4A-672C7D3C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367B-856B-4A93-9CB6-59BFE6CB1E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423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9A43-4D8D-4317-98D2-8EE470BD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8FA0C-0928-4B09-BEAE-EACF249EB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A715D-BE3B-410F-9728-CDB6775FD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55CA7-A4F7-4A51-AD7F-8F4BC45D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EFA7-9756-4609-9716-CF4C089523B7}" type="datetimeFigureOut">
              <a:rPr lang="fa-IR" smtClean="0"/>
              <a:t>29/04/1445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F3786-8C66-49D4-866E-68A8AB60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DB562-3471-48D8-80D7-E3E0D94F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367B-856B-4A93-9CB6-59BFE6CB1E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346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33821-E74F-42C2-AC40-02D0F960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3BEEE-8176-4BC8-AC83-8FB8D14DE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A4B33-7E4B-42FC-BC56-670306503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EFA7-9756-4609-9716-CF4C089523B7}" type="datetimeFigureOut">
              <a:rPr lang="fa-IR" smtClean="0"/>
              <a:t>29/04/1445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D56DC-0DD2-44FF-9B5D-D80632BE4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85D1F-E3F7-44A9-BCCB-D84B35285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367B-856B-4A93-9CB6-59BFE6CB1E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670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9D6AF8-66AB-09AC-AFE8-BC851ACC3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37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3143672" y="847031"/>
            <a:ext cx="8848725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انــواع داده‌هــا در پایتون 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5375920" y="1628800"/>
            <a:ext cx="643701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568A7D-2933-0409-7164-26D4B1EAA459}"/>
              </a:ext>
            </a:extLst>
          </p:cNvPr>
          <p:cNvSpPr txBox="1"/>
          <p:nvPr/>
        </p:nvSpPr>
        <p:spPr>
          <a:xfrm>
            <a:off x="6075478" y="6010969"/>
            <a:ext cx="2180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a-I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9E0872-63FA-9263-5E25-C020069B21C9}"/>
              </a:ext>
            </a:extLst>
          </p:cNvPr>
          <p:cNvSpPr txBox="1">
            <a:spLocks/>
          </p:cNvSpPr>
          <p:nvPr/>
        </p:nvSpPr>
        <p:spPr>
          <a:xfrm>
            <a:off x="1991544" y="2276873"/>
            <a:ext cx="9626527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a-IR" sz="2800" b="1" dirty="0">
              <a:latin typeface="IRANSans(FaNum)" panose="020B0506030804020204" pitchFamily="34" charset="-78"/>
              <a:cs typeface="IRANSans(FaNum)" panose="020B0506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8F612-A05F-869C-9184-36A1200C7738}"/>
              </a:ext>
            </a:extLst>
          </p:cNvPr>
          <p:cNvSpPr txBox="1"/>
          <p:nvPr/>
        </p:nvSpPr>
        <p:spPr>
          <a:xfrm>
            <a:off x="4871864" y="2410570"/>
            <a:ext cx="6941070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اعـداد: </a:t>
            </a:r>
            <a:r>
              <a:rPr lang="en-US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int)</a:t>
            </a: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و </a:t>
            </a:r>
            <a:r>
              <a:rPr lang="en-US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(float</a:t>
            </a:r>
          </a:p>
          <a:p>
            <a:pPr marL="342900" indent="-342900" algn="justLow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رشته‌هـا:</a:t>
            </a:r>
            <a:r>
              <a:rPr lang="en-US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(Strings) </a:t>
            </a:r>
          </a:p>
          <a:p>
            <a:pPr marL="342900" indent="-342900" algn="justLow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بولین‌ها: </a:t>
            </a:r>
            <a:r>
              <a:rPr lang="en-US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(True/False)</a:t>
            </a:r>
            <a:endParaRPr lang="fa-IR" sz="2800" b="1" dirty="0">
              <a:latin typeface="IRANSans(FaNum)" panose="020B0506030804020204" pitchFamily="34" charset="-78"/>
              <a:cs typeface="IRANSans(FaNum)" panose="020B0506030804020204" pitchFamily="34" charset="-78"/>
            </a:endParaRPr>
          </a:p>
          <a:p>
            <a:pPr marL="342900" indent="-342900" algn="justLow" rtl="1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fa-IR" sz="2800" b="1" dirty="0">
              <a:latin typeface="IRANSans(FaNum)" panose="020B0506030804020204" pitchFamily="34" charset="-78"/>
              <a:cs typeface="IRANSans(FaNum)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982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5AE07CC5-8ED9-0F8D-85F4-449A3FCB003B}"/>
              </a:ext>
            </a:extLst>
          </p:cNvPr>
          <p:cNvSpPr txBox="1"/>
          <p:nvPr/>
        </p:nvSpPr>
        <p:spPr>
          <a:xfrm>
            <a:off x="-32" y="2151727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defRPr>
            </a:lvl1pPr>
            <a:lvl2pPr algn="r" rtl="1"/>
            <a:lvl3pPr algn="r" rtl="1"/>
            <a:lvl4pPr algn="r" rtl="1"/>
            <a:lvl5pPr algn="r" rtl="1"/>
            <a:lvl6pPr algn="r" rtl="1"/>
            <a:lvl7pPr algn="r" rtl="1"/>
            <a:lvl8pPr algn="r" rtl="1"/>
            <a:lvl9pPr algn="r" rtl="1"/>
          </a:lstStyle>
          <a:p>
            <a:r>
              <a:rPr lang="en-US" dirty="0"/>
              <a:t>Data Types</a:t>
            </a:r>
          </a:p>
          <a:p>
            <a:r>
              <a:rPr lang="en-US" dirty="0"/>
              <a:t>Part2</a:t>
            </a:r>
          </a:p>
        </p:txBody>
      </p:sp>
    </p:spTree>
    <p:extLst>
      <p:ext uri="{BB962C8B-B14F-4D97-AF65-F5344CB8AC3E}">
        <p14:creationId xmlns:p14="http://schemas.microsoft.com/office/powerpoint/2010/main" val="211064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3143672" y="847031"/>
            <a:ext cx="8848725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نوع داده در پایتون 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7248128" y="1628800"/>
            <a:ext cx="4744269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568A7D-2933-0409-7164-26D4B1EAA459}"/>
              </a:ext>
            </a:extLst>
          </p:cNvPr>
          <p:cNvSpPr txBox="1"/>
          <p:nvPr/>
        </p:nvSpPr>
        <p:spPr>
          <a:xfrm>
            <a:off x="6075478" y="6010969"/>
            <a:ext cx="2180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a-I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9E0872-63FA-9263-5E25-C020069B21C9}"/>
              </a:ext>
            </a:extLst>
          </p:cNvPr>
          <p:cNvSpPr txBox="1">
            <a:spLocks/>
          </p:cNvSpPr>
          <p:nvPr/>
        </p:nvSpPr>
        <p:spPr>
          <a:xfrm>
            <a:off x="1991544" y="2276873"/>
            <a:ext cx="9626527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a-IR" sz="2800" b="1" dirty="0">
              <a:latin typeface="IRANSans(FaNum)" panose="020B0506030804020204" pitchFamily="34" charset="-78"/>
              <a:cs typeface="IRANSans(FaNum)" panose="020B050603080402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6C319-45F2-CDED-A01B-14D41FBF8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0204"/>
          <a:stretch/>
        </p:blipFill>
        <p:spPr>
          <a:xfrm>
            <a:off x="189570" y="2007781"/>
            <a:ext cx="7754874" cy="437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6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9012B87-4000-960D-3B7A-9FCBC4E44593}"/>
              </a:ext>
            </a:extLst>
          </p:cNvPr>
          <p:cNvSpPr txBox="1"/>
          <p:nvPr/>
        </p:nvSpPr>
        <p:spPr>
          <a:xfrm>
            <a:off x="0" y="276728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defRPr>
            </a:lvl1pPr>
            <a:lvl2pPr algn="r" rtl="1"/>
            <a:lvl3pPr algn="r" rtl="1"/>
            <a:lvl4pPr algn="r" rtl="1"/>
            <a:lvl5pPr algn="r" rtl="1"/>
            <a:lvl6pPr algn="r" rtl="1"/>
            <a:lvl7pPr algn="r" rtl="1"/>
            <a:lvl8pPr algn="r" rtl="1"/>
            <a:lvl9pPr algn="r" rtl="1"/>
          </a:lstStyle>
          <a:p>
            <a:r>
              <a:rPr lang="en-US" dirty="0"/>
              <a:t>Variable Naming Rules</a:t>
            </a:r>
          </a:p>
        </p:txBody>
      </p:sp>
    </p:spTree>
    <p:extLst>
      <p:ext uri="{BB962C8B-B14F-4D97-AF65-F5344CB8AC3E}">
        <p14:creationId xmlns:p14="http://schemas.microsoft.com/office/powerpoint/2010/main" val="206956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3143672" y="847031"/>
            <a:ext cx="8848725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نــام‌گــذاری متغیرهـا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6312024" y="1628800"/>
            <a:ext cx="550091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568A7D-2933-0409-7164-26D4B1EAA459}"/>
              </a:ext>
            </a:extLst>
          </p:cNvPr>
          <p:cNvSpPr txBox="1"/>
          <p:nvPr/>
        </p:nvSpPr>
        <p:spPr>
          <a:xfrm>
            <a:off x="6075478" y="6010969"/>
            <a:ext cx="2180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a-I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9E0872-63FA-9263-5E25-C020069B21C9}"/>
              </a:ext>
            </a:extLst>
          </p:cNvPr>
          <p:cNvSpPr txBox="1">
            <a:spLocks/>
          </p:cNvSpPr>
          <p:nvPr/>
        </p:nvSpPr>
        <p:spPr>
          <a:xfrm>
            <a:off x="4429263" y="1998882"/>
            <a:ext cx="7394971" cy="107007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50000"/>
              </a:lnSpc>
              <a:buNone/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بـررسـی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latin typeface="IRANSans(FaNum)" panose="020B0506030804020204" pitchFamily="34" charset="-78"/>
                <a:cs typeface="IRANSans(FaNum)" panose="020B0506030804020204" pitchFamily="34" charset="-78"/>
              </a:rPr>
              <a:t>قوانین نام‌گذاری متغیرها </a:t>
            </a: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در پایتون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21EB3-0F53-B81A-D711-AD1578A156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4720" y="847031"/>
            <a:ext cx="5938351" cy="5584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8E6309-C0E6-DD6E-0BEB-8D02D710530B}"/>
              </a:ext>
            </a:extLst>
          </p:cNvPr>
          <p:cNvSpPr txBox="1"/>
          <p:nvPr/>
        </p:nvSpPr>
        <p:spPr>
          <a:xfrm>
            <a:off x="4335434" y="4703440"/>
            <a:ext cx="758262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</a:t>
            </a:r>
            <a:r>
              <a:rPr lang="fa-IR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در انتخاب نام مناسب برای متغیرها چه نکاتی مهم است؟</a:t>
            </a:r>
          </a:p>
          <a:p>
            <a:pPr algn="justLow" rt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</a:t>
            </a:r>
            <a:r>
              <a:rPr lang="fa-IR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فــرق نام‌گذاری </a:t>
            </a:r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latin typeface="IRANSans(FaNum)" panose="020B0506030804020204" pitchFamily="34" charset="-78"/>
                <a:cs typeface="IRANSans(FaNum)" panose="020B0506030804020204" pitchFamily="34" charset="-78"/>
              </a:rPr>
              <a:t>خوب</a:t>
            </a:r>
            <a:r>
              <a:rPr lang="fa-IR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و </a:t>
            </a:r>
            <a:r>
              <a:rPr lang="fa-IR" sz="2400" b="1" dirty="0">
                <a:solidFill>
                  <a:srgbClr val="FF0000"/>
                </a:solidFill>
                <a:latin typeface="IRANSans(FaNum)" panose="020B0506030804020204" pitchFamily="34" charset="-78"/>
                <a:cs typeface="IRANSans(FaNum)" panose="020B0506030804020204" pitchFamily="34" charset="-78"/>
              </a:rPr>
              <a:t>بد</a:t>
            </a:r>
            <a:r>
              <a:rPr lang="fa-IR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در چیست؟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A56A1-691B-6A3F-5E01-5CD540A5138A}"/>
              </a:ext>
            </a:extLst>
          </p:cNvPr>
          <p:cNvSpPr txBox="1"/>
          <p:nvPr/>
        </p:nvSpPr>
        <p:spPr>
          <a:xfrm>
            <a:off x="695400" y="2204864"/>
            <a:ext cx="1512168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02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3143672" y="847031"/>
            <a:ext cx="8848725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قــوانــین نام‌گذاری متغیرها 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4871864" y="1628800"/>
            <a:ext cx="694107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568A7D-2933-0409-7164-26D4B1EAA459}"/>
              </a:ext>
            </a:extLst>
          </p:cNvPr>
          <p:cNvSpPr txBox="1"/>
          <p:nvPr/>
        </p:nvSpPr>
        <p:spPr>
          <a:xfrm>
            <a:off x="6075478" y="6010969"/>
            <a:ext cx="2180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a-I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9E0872-63FA-9263-5E25-C020069B21C9}"/>
              </a:ext>
            </a:extLst>
          </p:cNvPr>
          <p:cNvSpPr txBox="1">
            <a:spLocks/>
          </p:cNvSpPr>
          <p:nvPr/>
        </p:nvSpPr>
        <p:spPr>
          <a:xfrm>
            <a:off x="1991544" y="2276873"/>
            <a:ext cx="9626527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1. </a:t>
            </a:r>
            <a:r>
              <a:rPr lang="fa-IR" sz="26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حـروف و اعداد و کاراکتر زیرخط (_):</a:t>
            </a:r>
            <a:endParaRPr lang="fa-IR" sz="2800" b="1" dirty="0">
              <a:latin typeface="IRANSans(FaNum)" panose="020B0506030804020204" pitchFamily="34" charset="-78"/>
              <a:cs typeface="IRANSans(FaNum)" panose="020B0506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8F612-A05F-869C-9184-36A1200C7738}"/>
              </a:ext>
            </a:extLst>
          </p:cNvPr>
          <p:cNvSpPr txBox="1"/>
          <p:nvPr/>
        </p:nvSpPr>
        <p:spPr>
          <a:xfrm>
            <a:off x="983432" y="3796884"/>
            <a:ext cx="7992888" cy="208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0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نام‌های متغیر می‌توانند با حروف (کوچک یا بزرگ) شروع شوند، </a:t>
            </a:r>
            <a:r>
              <a:rPr lang="fa-IR" sz="2800" b="1" dirty="0">
                <a:solidFill>
                  <a:srgbClr val="FF0000"/>
                </a:solidFill>
                <a:latin typeface="IRANSans(FaNum)" panose="020B0506030804020204" pitchFamily="34" charset="-78"/>
                <a:cs typeface="IRANSans(FaNum)" panose="020B0506030804020204" pitchFamily="34" charset="-78"/>
              </a:rPr>
              <a:t>اما</a:t>
            </a:r>
            <a:r>
              <a:rPr lang="fa-IR" sz="20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نمی‌توانند با یک عدد شروع شوند.</a:t>
            </a:r>
          </a:p>
          <a:p>
            <a:pPr algn="justLow" rtl="1">
              <a:lnSpc>
                <a:spcPct val="150000"/>
              </a:lnSpc>
            </a:pPr>
            <a:endParaRPr lang="fa-IR" sz="2000" b="1" dirty="0">
              <a:latin typeface="IRANSans(FaNum)" panose="020B0506030804020204" pitchFamily="34" charset="-78"/>
              <a:cs typeface="IRANSans(FaNum)" panose="020B0506030804020204" pitchFamily="34" charset="-78"/>
            </a:endParaRP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0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استفاده از کاراکتر زیرخط در ابتدا یا انتهای نام‌ها نیز مجاز است.</a:t>
            </a:r>
            <a:endParaRPr lang="en-US" sz="2000" b="1" dirty="0">
              <a:latin typeface="IRANSans(FaNum)" panose="020B0506030804020204" pitchFamily="34" charset="-78"/>
              <a:cs typeface="IRANSans(FaNum)" panose="020B0506030804020204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F4AF2-8DC7-BCB0-A9A5-7ADA28687F89}"/>
              </a:ext>
            </a:extLst>
          </p:cNvPr>
          <p:cNvSpPr txBox="1"/>
          <p:nvPr/>
        </p:nvSpPr>
        <p:spPr>
          <a:xfrm>
            <a:off x="454644" y="980728"/>
            <a:ext cx="3937895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myname=“</a:t>
            </a:r>
            <a:r>
              <a:rPr lang="en-US" sz="2400" b="1" dirty="0" err="1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hadi</a:t>
            </a:r>
            <a:r>
              <a:rPr lang="en-US" sz="2400" b="1" dirty="0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myname_=“</a:t>
            </a:r>
            <a:r>
              <a:rPr lang="en-US" sz="2400" b="1" dirty="0" err="1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hadi</a:t>
            </a:r>
            <a:r>
              <a:rPr lang="en-US" sz="2400" b="1" dirty="0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Myname_=“</a:t>
            </a:r>
            <a:r>
              <a:rPr lang="en-US" sz="2400" b="1" dirty="0" err="1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hadi</a:t>
            </a:r>
            <a:r>
              <a:rPr lang="en-US" sz="2400" b="1" dirty="0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my_name</a:t>
            </a:r>
            <a:r>
              <a:rPr lang="en-US" sz="2400" b="1" dirty="0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=“</a:t>
            </a:r>
            <a:r>
              <a:rPr lang="en-US" sz="2400" b="1" dirty="0" err="1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hadi</a:t>
            </a:r>
            <a:r>
              <a:rPr lang="en-US" sz="2400" b="1" dirty="0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2myname=“</a:t>
            </a:r>
            <a:r>
              <a:rPr lang="en-US" sz="2400" b="1" dirty="0" err="1">
                <a:solidFill>
                  <a:srgbClr val="FF000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hadi</a:t>
            </a:r>
            <a:r>
              <a:rPr lang="en-US" sz="2400" b="1" dirty="0">
                <a:solidFill>
                  <a:srgbClr val="FF000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”</a:t>
            </a:r>
            <a:endParaRPr lang="fa-IR" sz="2400" b="1" dirty="0">
              <a:latin typeface="IRANSans(Small)" panose="020B0506030804020204" pitchFamily="34" charset="-78"/>
              <a:cs typeface="IRANSans(Small)" panose="020B050603080402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ACE82-D9AA-498D-B397-73C912BBB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79" y="3291360"/>
            <a:ext cx="2581031" cy="258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3143672" y="847031"/>
            <a:ext cx="8848725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قــوانــین نام‌گذاری متغیرها 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4871864" y="1628800"/>
            <a:ext cx="694107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568A7D-2933-0409-7164-26D4B1EAA459}"/>
              </a:ext>
            </a:extLst>
          </p:cNvPr>
          <p:cNvSpPr txBox="1"/>
          <p:nvPr/>
        </p:nvSpPr>
        <p:spPr>
          <a:xfrm>
            <a:off x="6075478" y="6010969"/>
            <a:ext cx="2180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a-I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9E0872-63FA-9263-5E25-C020069B21C9}"/>
              </a:ext>
            </a:extLst>
          </p:cNvPr>
          <p:cNvSpPr txBox="1">
            <a:spLocks/>
          </p:cNvSpPr>
          <p:nvPr/>
        </p:nvSpPr>
        <p:spPr>
          <a:xfrm>
            <a:off x="1991544" y="2276873"/>
            <a:ext cx="9626527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2. بدون فاصله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8F612-A05F-869C-9184-36A1200C7738}"/>
              </a:ext>
            </a:extLst>
          </p:cNvPr>
          <p:cNvSpPr txBox="1"/>
          <p:nvPr/>
        </p:nvSpPr>
        <p:spPr>
          <a:xfrm>
            <a:off x="4655840" y="4063969"/>
            <a:ext cx="614516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نام‌های متغیر نباید شامل فاصله باشند. به جای فاصله می‌توانید از کاراکتر زیرخط استفاده کنید.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61905-E175-0140-D5F7-59D591963CB0}"/>
              </a:ext>
            </a:extLst>
          </p:cNvPr>
          <p:cNvSpPr txBox="1"/>
          <p:nvPr/>
        </p:nvSpPr>
        <p:spPr>
          <a:xfrm>
            <a:off x="479376" y="2144243"/>
            <a:ext cx="6145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my name=“</a:t>
            </a:r>
            <a:r>
              <a:rPr lang="en-US" sz="2800" b="1" dirty="0" err="1">
                <a:solidFill>
                  <a:srgbClr val="FF000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hadi</a:t>
            </a:r>
            <a:r>
              <a:rPr lang="en-US" sz="2800" b="1" dirty="0">
                <a:solidFill>
                  <a:srgbClr val="FF000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my_name</a:t>
            </a:r>
            <a:r>
              <a:rPr lang="en-US" sz="2800" b="1" dirty="0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=“</a:t>
            </a:r>
            <a:r>
              <a:rPr lang="en-US" sz="2800" b="1" dirty="0" err="1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hadi</a:t>
            </a:r>
            <a:r>
              <a:rPr lang="en-US" sz="2800" b="1" dirty="0">
                <a:solidFill>
                  <a:srgbClr val="00B05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AFDEFE-91D9-74F7-7847-DF68B422D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337464"/>
            <a:ext cx="2584928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3143672" y="847031"/>
            <a:ext cx="8848725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قــوانــین نام‌گذاری متغیرها 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4871864" y="1628800"/>
            <a:ext cx="694107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568A7D-2933-0409-7164-26D4B1EAA459}"/>
              </a:ext>
            </a:extLst>
          </p:cNvPr>
          <p:cNvSpPr txBox="1"/>
          <p:nvPr/>
        </p:nvSpPr>
        <p:spPr>
          <a:xfrm>
            <a:off x="6075478" y="6010969"/>
            <a:ext cx="2180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a-I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9E0872-63FA-9263-5E25-C020069B21C9}"/>
              </a:ext>
            </a:extLst>
          </p:cNvPr>
          <p:cNvSpPr txBox="1">
            <a:spLocks/>
          </p:cNvSpPr>
          <p:nvPr/>
        </p:nvSpPr>
        <p:spPr>
          <a:xfrm>
            <a:off x="1991544" y="2276873"/>
            <a:ext cx="9626527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3. کلمات کلیدی پایتون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8F612-A05F-869C-9184-36A1200C7738}"/>
              </a:ext>
            </a:extLst>
          </p:cNvPr>
          <p:cNvSpPr txBox="1"/>
          <p:nvPr/>
        </p:nvSpPr>
        <p:spPr>
          <a:xfrm>
            <a:off x="4871864" y="3276924"/>
            <a:ext cx="614516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0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نام‌های متغیر نباید با کلمات کلیدی پایتون مطابقت داشته باشند مانند </a:t>
            </a:r>
            <a:r>
              <a:rPr lang="en-US" sz="20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if, else, while </a:t>
            </a:r>
            <a:r>
              <a:rPr lang="fa-IR" sz="20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و 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61905-E175-0140-D5F7-59D591963CB0}"/>
              </a:ext>
            </a:extLst>
          </p:cNvPr>
          <p:cNvSpPr txBox="1"/>
          <p:nvPr/>
        </p:nvSpPr>
        <p:spPr>
          <a:xfrm>
            <a:off x="479376" y="2144243"/>
            <a:ext cx="6145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if=“</a:t>
            </a:r>
            <a:r>
              <a:rPr lang="en-US" sz="2800" dirty="0" err="1">
                <a:solidFill>
                  <a:srgbClr val="FF000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hadi</a:t>
            </a:r>
            <a:r>
              <a:rPr lang="en-US" sz="2800" dirty="0">
                <a:solidFill>
                  <a:srgbClr val="FF000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else=“</a:t>
            </a:r>
            <a:r>
              <a:rPr lang="en-US" sz="2800" dirty="0" err="1">
                <a:solidFill>
                  <a:srgbClr val="FF000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hadi</a:t>
            </a:r>
            <a:r>
              <a:rPr lang="en-US" sz="2800" dirty="0">
                <a:solidFill>
                  <a:srgbClr val="FF0000"/>
                </a:solidFill>
                <a:latin typeface="IRANSans(Small)" panose="020B0506030804020204" pitchFamily="34" charset="-78"/>
                <a:cs typeface="IRANSans(Small)" panose="020B0506030804020204" pitchFamily="34" charset="-7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48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3143672" y="847031"/>
            <a:ext cx="8848725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قــوانــین نام‌گذاری متغیرها 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6096000" y="1628800"/>
            <a:ext cx="571693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568A7D-2933-0409-7164-26D4B1EAA459}"/>
              </a:ext>
            </a:extLst>
          </p:cNvPr>
          <p:cNvSpPr txBox="1"/>
          <p:nvPr/>
        </p:nvSpPr>
        <p:spPr>
          <a:xfrm>
            <a:off x="6075478" y="6010969"/>
            <a:ext cx="2180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a-I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9E0872-63FA-9263-5E25-C020069B21C9}"/>
              </a:ext>
            </a:extLst>
          </p:cNvPr>
          <p:cNvSpPr txBox="1">
            <a:spLocks/>
          </p:cNvSpPr>
          <p:nvPr/>
        </p:nvSpPr>
        <p:spPr>
          <a:xfrm>
            <a:off x="1991544" y="2276873"/>
            <a:ext cx="9626527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4. حساس به حروف کوچک و بزرگ: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8F612-A05F-869C-9184-36A1200C7738}"/>
              </a:ext>
            </a:extLst>
          </p:cNvPr>
          <p:cNvSpPr txBox="1"/>
          <p:nvPr/>
        </p:nvSpPr>
        <p:spPr>
          <a:xfrm>
            <a:off x="4871864" y="3276924"/>
            <a:ext cx="6145160" cy="1623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پایتون</a:t>
            </a:r>
            <a:r>
              <a:rPr lang="fa-IR" sz="20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به </a:t>
            </a:r>
            <a:r>
              <a:rPr lang="fa-IR" sz="2000" b="1" u="sng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حروف کوچک و بزرگ</a:t>
            </a:r>
            <a:r>
              <a:rPr lang="fa-IR" sz="20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حساس است، بنابراین </a:t>
            </a:r>
            <a:r>
              <a:rPr lang="en-US" sz="2000" b="1" u="sng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variable</a:t>
            </a:r>
            <a:r>
              <a:rPr lang="fa-IR" sz="20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و </a:t>
            </a:r>
            <a:r>
              <a:rPr lang="en-US" sz="2000" b="1" u="sng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Variable</a:t>
            </a:r>
            <a:r>
              <a:rPr lang="fa-IR" sz="20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دو متغیر متفاوت به حساب می‌آیند</a:t>
            </a:r>
            <a:r>
              <a:rPr lang="en-US" sz="20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.</a:t>
            </a:r>
            <a:endParaRPr lang="fa-IR" sz="2000" b="1" dirty="0">
              <a:latin typeface="IRANSans(FaNum)" panose="020B0506030804020204" pitchFamily="34" charset="-78"/>
              <a:cs typeface="IRANSans(FaNum)" panose="020B0506030804020204" pitchFamily="3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61905-E175-0140-D5F7-59D591963CB0}"/>
              </a:ext>
            </a:extLst>
          </p:cNvPr>
          <p:cNvSpPr txBox="1"/>
          <p:nvPr/>
        </p:nvSpPr>
        <p:spPr>
          <a:xfrm>
            <a:off x="611152" y="5339666"/>
            <a:ext cx="6145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IRANSans(Small)" panose="020B0506030804020204" pitchFamily="34" charset="-78"/>
                <a:cs typeface="IRANSans(Small)" panose="020B0506030804020204" pitchFamily="34" charset="-78"/>
              </a:rPr>
              <a:t>Myname=“Hadi”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IRANSans(Small)" panose="020B0506030804020204" pitchFamily="34" charset="-78"/>
                <a:cs typeface="IRANSans(Small)" panose="020B0506030804020204" pitchFamily="34" charset="-78"/>
              </a:rPr>
              <a:t>myname=“</a:t>
            </a:r>
            <a:r>
              <a:rPr lang="en-US" sz="3200" b="1" dirty="0" err="1">
                <a:latin typeface="IRANSans(Small)" panose="020B0506030804020204" pitchFamily="34" charset="-78"/>
                <a:cs typeface="IRANSans(Small)" panose="020B0506030804020204" pitchFamily="34" charset="-78"/>
              </a:rPr>
              <a:t>hadi</a:t>
            </a:r>
            <a:r>
              <a:rPr lang="en-US" sz="3200" b="1" dirty="0">
                <a:latin typeface="IRANSans(Small)" panose="020B0506030804020204" pitchFamily="34" charset="-78"/>
                <a:cs typeface="IRANSans(Small)" panose="020B0506030804020204" pitchFamily="34" charset="-78"/>
              </a:rPr>
              <a:t>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8F122E-D4B0-61A9-067C-7FDC14C3D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2" y="1304231"/>
            <a:ext cx="3031640" cy="30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9012B87-4000-960D-3B7A-9FCBC4E44593}"/>
              </a:ext>
            </a:extLst>
          </p:cNvPr>
          <p:cNvSpPr txBox="1"/>
          <p:nvPr/>
        </p:nvSpPr>
        <p:spPr>
          <a:xfrm>
            <a:off x="0" y="276728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defRPr>
            </a:lvl1pPr>
            <a:lvl2pPr algn="r" rtl="1"/>
            <a:lvl3pPr algn="r" rtl="1"/>
            <a:lvl4pPr algn="r" rtl="1"/>
            <a:lvl5pPr algn="r" rtl="1"/>
            <a:lvl6pPr algn="r" rtl="1"/>
            <a:lvl7pPr algn="r" rtl="1"/>
            <a:lvl8pPr algn="r" rtl="1"/>
            <a:lvl9pPr algn="r" rtl="1"/>
          </a:lstStyle>
          <a:p>
            <a:r>
              <a:rPr lang="en-US" dirty="0"/>
              <a:t>Scope Variables</a:t>
            </a:r>
          </a:p>
        </p:txBody>
      </p:sp>
    </p:spTree>
    <p:extLst>
      <p:ext uri="{BB962C8B-B14F-4D97-AF65-F5344CB8AC3E}">
        <p14:creationId xmlns:p14="http://schemas.microsoft.com/office/powerpoint/2010/main" val="209791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94792-6E55-57BE-6B22-9BF78DAC9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96C17D-50AB-84C1-ECE1-4BDB9FB346ED}"/>
              </a:ext>
            </a:extLst>
          </p:cNvPr>
          <p:cNvSpPr txBox="1"/>
          <p:nvPr/>
        </p:nvSpPr>
        <p:spPr>
          <a:xfrm>
            <a:off x="0" y="2420888"/>
            <a:ext cx="76801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8000" b="1" dirty="0" err="1">
                <a:solidFill>
                  <a:srgbClr val="0D1021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rPr>
              <a:t>متغییرها</a:t>
            </a:r>
            <a:r>
              <a:rPr lang="fa-IR" sz="8000" b="1" dirty="0">
                <a:solidFill>
                  <a:srgbClr val="0D1021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rPr>
              <a:t> و انواع داده </a:t>
            </a:r>
            <a:r>
              <a:rPr lang="fa-IR" sz="8000" b="1">
                <a:solidFill>
                  <a:srgbClr val="0D1021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rPr>
              <a:t>در </a:t>
            </a:r>
            <a:r>
              <a:rPr lang="fa-IR" sz="8800" b="1">
                <a:solidFill>
                  <a:srgbClr val="FFBC01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rPr>
              <a:t>پــایتون</a:t>
            </a:r>
            <a:endParaRPr lang="en-US" sz="8000" b="1" dirty="0">
              <a:solidFill>
                <a:srgbClr val="FFBC01"/>
              </a:solidFill>
              <a:latin typeface="IRANSans" panose="020B0506030804020204" pitchFamily="34" charset="-78"/>
              <a:ea typeface="+mj-ea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244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379066" y="847031"/>
            <a:ext cx="11613331" cy="9144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44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متغیرهای محلی (</a:t>
            </a:r>
            <a:r>
              <a:rPr lang="en-US" sz="44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scope Variables</a:t>
            </a:r>
            <a:r>
              <a:rPr lang="fa-IR" sz="44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)</a:t>
            </a:r>
            <a:endParaRPr lang="en-US" sz="44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3575720" y="1628800"/>
            <a:ext cx="823721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568A7D-2933-0409-7164-26D4B1EAA459}"/>
              </a:ext>
            </a:extLst>
          </p:cNvPr>
          <p:cNvSpPr txBox="1"/>
          <p:nvPr/>
        </p:nvSpPr>
        <p:spPr>
          <a:xfrm>
            <a:off x="6075478" y="6010969"/>
            <a:ext cx="2180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a-I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F0088-6BAB-B386-4ED6-0EA60A5684B9}"/>
              </a:ext>
            </a:extLst>
          </p:cNvPr>
          <p:cNvSpPr txBox="1"/>
          <p:nvPr/>
        </p:nvSpPr>
        <p:spPr>
          <a:xfrm>
            <a:off x="2760322" y="4302809"/>
            <a:ext cx="902548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داخل یک تابع یا بلوک کد مشخص 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دارای یک محدود مشخص داخل تابع یا بلوک کدی 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بعد از پایان اجرای تابع، متغیرهای محلی از بین می‌روند.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7B0AA-68F5-1E26-CD60-A4B33EDC4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5304"/>
          <a:stretch/>
        </p:blipFill>
        <p:spPr>
          <a:xfrm>
            <a:off x="202460" y="1804936"/>
            <a:ext cx="5248325" cy="37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34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35DBA-7EF5-60AA-1624-2C4CABC7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9012B87-4000-960D-3B7A-9FCBC4E44593}"/>
              </a:ext>
            </a:extLst>
          </p:cNvPr>
          <p:cNvSpPr txBox="1"/>
          <p:nvPr/>
        </p:nvSpPr>
        <p:spPr>
          <a:xfrm>
            <a:off x="0" y="276728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defRPr>
            </a:lvl1pPr>
            <a:lvl2pPr algn="r" rtl="1"/>
            <a:lvl3pPr algn="r" rtl="1"/>
            <a:lvl4pPr algn="r" rtl="1"/>
            <a:lvl5pPr algn="r" rtl="1"/>
            <a:lvl6pPr algn="r" rtl="1"/>
            <a:lvl7pPr algn="r" rtl="1"/>
            <a:lvl8pPr algn="r" rtl="1"/>
            <a:lvl9pPr algn="r" rtl="1"/>
          </a:lstStyle>
          <a:p>
            <a:r>
              <a:rPr lang="en-US" dirty="0"/>
              <a:t>Constants Variables</a:t>
            </a:r>
          </a:p>
        </p:txBody>
      </p:sp>
    </p:spTree>
    <p:extLst>
      <p:ext uri="{BB962C8B-B14F-4D97-AF65-F5344CB8AC3E}">
        <p14:creationId xmlns:p14="http://schemas.microsoft.com/office/powerpoint/2010/main" val="979258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6096000" y="1146448"/>
            <a:ext cx="5641104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متغیرهــای ثابت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68A7D-2933-0409-7164-26D4B1EAA459}"/>
              </a:ext>
            </a:extLst>
          </p:cNvPr>
          <p:cNvSpPr txBox="1"/>
          <p:nvPr/>
        </p:nvSpPr>
        <p:spPr>
          <a:xfrm>
            <a:off x="6075478" y="6010969"/>
            <a:ext cx="2180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a-I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F0088-6BAB-B386-4ED6-0EA60A5684B9}"/>
              </a:ext>
            </a:extLst>
          </p:cNvPr>
          <p:cNvSpPr txBox="1"/>
          <p:nvPr/>
        </p:nvSpPr>
        <p:spPr>
          <a:xfrm>
            <a:off x="1631504" y="2060848"/>
            <a:ext cx="9961584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در پایتون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latin typeface="IRANSans(FaNum)" panose="020B0506030804020204" pitchFamily="34" charset="-78"/>
                <a:cs typeface="IRANSans(FaNum)" panose="020B0506030804020204" pitchFamily="34" charset="-78"/>
              </a:rPr>
              <a:t>متغیرهای ثابت </a:t>
            </a:r>
            <a:r>
              <a:rPr lang="fa-IR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به صورت رسمی وجود ندارند. </a:t>
            </a:r>
          </a:p>
          <a:p>
            <a:pPr marL="342900" indent="-342900" algn="justLow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متغیرهای که نباید تغییر کند با حروف بزرگ نام‌گذاری می‌شود. </a:t>
            </a:r>
          </a:p>
          <a:p>
            <a:pPr marL="342900" indent="-342900" algn="justLow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a-IR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مقدار آن‌ها در طول برنامه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latin typeface="IRANSans(FaNum)" panose="020B0506030804020204" pitchFamily="34" charset="-78"/>
                <a:cs typeface="IRANSans(FaNum)" panose="020B0506030804020204" pitchFamily="34" charset="-78"/>
              </a:rPr>
              <a:t>نباید</a:t>
            </a:r>
            <a:r>
              <a:rPr lang="fa-IR" sz="24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تغیر کند.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2CE6F1-92A2-D3CD-732C-6CE4EC3C849F}"/>
              </a:ext>
            </a:extLst>
          </p:cNvPr>
          <p:cNvCxnSpPr>
            <a:cxnSpLocks/>
          </p:cNvCxnSpPr>
          <p:nvPr/>
        </p:nvCxnSpPr>
        <p:spPr>
          <a:xfrm flipH="1">
            <a:off x="7352875" y="1928217"/>
            <a:ext cx="420476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C5106A-6C29-BC77-50A3-8FC8BCA0F3FB}"/>
              </a:ext>
            </a:extLst>
          </p:cNvPr>
          <p:cNvSpPr/>
          <p:nvPr/>
        </p:nvSpPr>
        <p:spPr>
          <a:xfrm>
            <a:off x="299356" y="1319063"/>
            <a:ext cx="2664296" cy="2304255"/>
          </a:xfrm>
          <a:prstGeom prst="roundRect">
            <a:avLst/>
          </a:prstGeom>
          <a:solidFill>
            <a:srgbClr val="8A89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C959C6-BC9D-0C18-4036-D0F624F25102}"/>
              </a:ext>
            </a:extLst>
          </p:cNvPr>
          <p:cNvSpPr/>
          <p:nvPr/>
        </p:nvSpPr>
        <p:spPr>
          <a:xfrm>
            <a:off x="1559496" y="3919561"/>
            <a:ext cx="2664296" cy="2304255"/>
          </a:xfrm>
          <a:prstGeom prst="roundRect">
            <a:avLst/>
          </a:prstGeom>
          <a:solidFill>
            <a:srgbClr val="8A89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6FCC-4F61-5438-2D00-CDD39AE38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1" y="1470508"/>
            <a:ext cx="1953349" cy="21528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C98D9-8CAD-E8B8-D561-CBB47B2E0DC7}"/>
              </a:ext>
            </a:extLst>
          </p:cNvPr>
          <p:cNvSpPr txBox="1"/>
          <p:nvPr/>
        </p:nvSpPr>
        <p:spPr>
          <a:xfrm>
            <a:off x="299356" y="306896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Variables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062EA6-2362-F654-F218-C1FA9AA27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755" y="4180918"/>
            <a:ext cx="2389777" cy="19259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4C4622-A09B-6620-CD6E-712A0A18EACA}"/>
              </a:ext>
            </a:extLst>
          </p:cNvPr>
          <p:cNvSpPr txBox="1"/>
          <p:nvPr/>
        </p:nvSpPr>
        <p:spPr>
          <a:xfrm>
            <a:off x="1614460" y="561240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Constants</a:t>
            </a:r>
          </a:p>
        </p:txBody>
      </p:sp>
    </p:spTree>
    <p:extLst>
      <p:ext uri="{BB962C8B-B14F-4D97-AF65-F5344CB8AC3E}">
        <p14:creationId xmlns:p14="http://schemas.microsoft.com/office/powerpoint/2010/main" val="2088260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9012B87-4000-960D-3B7A-9FCBC4E44593}"/>
              </a:ext>
            </a:extLst>
          </p:cNvPr>
          <p:cNvSpPr txBox="1"/>
          <p:nvPr/>
        </p:nvSpPr>
        <p:spPr>
          <a:xfrm>
            <a:off x="0" y="276728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defRPr>
            </a:lvl1pPr>
            <a:lvl2pPr algn="r" rtl="1"/>
            <a:lvl3pPr algn="r" rtl="1"/>
            <a:lvl4pPr algn="r" rtl="1"/>
            <a:lvl5pPr algn="r" rtl="1"/>
            <a:lvl6pPr algn="r" rtl="1"/>
            <a:lvl7pPr algn="r" rtl="1"/>
            <a:lvl8pPr algn="r" rtl="1"/>
            <a:lvl9pPr algn="r" rtl="1"/>
          </a:lstStyle>
          <a:p>
            <a:r>
              <a:rPr lang="en-US" dirty="0"/>
              <a:t>Conversion of Data Types</a:t>
            </a:r>
          </a:p>
        </p:txBody>
      </p:sp>
    </p:spTree>
    <p:extLst>
      <p:ext uri="{BB962C8B-B14F-4D97-AF65-F5344CB8AC3E}">
        <p14:creationId xmlns:p14="http://schemas.microsoft.com/office/powerpoint/2010/main" val="2067651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3143672" y="847031"/>
            <a:ext cx="8848725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تبدیل انـواع داده‌هــا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6096000" y="1628800"/>
            <a:ext cx="571693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568A7D-2933-0409-7164-26D4B1EAA459}"/>
              </a:ext>
            </a:extLst>
          </p:cNvPr>
          <p:cNvSpPr txBox="1"/>
          <p:nvPr/>
        </p:nvSpPr>
        <p:spPr>
          <a:xfrm>
            <a:off x="6075478" y="6010969"/>
            <a:ext cx="2180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a-I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9E0872-63FA-9263-5E25-C020069B21C9}"/>
              </a:ext>
            </a:extLst>
          </p:cNvPr>
          <p:cNvSpPr txBox="1">
            <a:spLocks/>
          </p:cNvSpPr>
          <p:nvPr/>
        </p:nvSpPr>
        <p:spPr>
          <a:xfrm>
            <a:off x="1991544" y="2276873"/>
            <a:ext cx="9626527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a-IR" sz="2800" b="1" dirty="0">
              <a:latin typeface="IRANSans(FaNum)" panose="020B0506030804020204" pitchFamily="34" charset="-78"/>
              <a:cs typeface="IRANSans(FaNum)" panose="020B0506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8F612-A05F-869C-9184-36A1200C7738}"/>
              </a:ext>
            </a:extLst>
          </p:cNvPr>
          <p:cNvSpPr txBox="1"/>
          <p:nvPr/>
        </p:nvSpPr>
        <p:spPr>
          <a:xfrm>
            <a:off x="5502721" y="4886798"/>
            <a:ext cx="614516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2. از رشته به عدد و برعکس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ECCA3-F370-AC21-27DC-55F1769BB61B}"/>
              </a:ext>
            </a:extLst>
          </p:cNvPr>
          <p:cNvSpPr txBox="1"/>
          <p:nvPr/>
        </p:nvSpPr>
        <p:spPr>
          <a:xfrm>
            <a:off x="5472911" y="2200798"/>
            <a:ext cx="614516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1. از </a:t>
            </a:r>
            <a:r>
              <a:rPr lang="en-US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int</a:t>
            </a: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به </a:t>
            </a:r>
            <a:r>
              <a:rPr lang="en-US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float</a:t>
            </a: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و برعکس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1F6C09-4B97-EA6B-D66F-0706C245A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8132" r="4205" b="6458"/>
          <a:stretch/>
        </p:blipFill>
        <p:spPr>
          <a:xfrm>
            <a:off x="-672752" y="1745387"/>
            <a:ext cx="8496944" cy="4680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3036BF-0861-1439-B124-97FDB9F9AB45}"/>
              </a:ext>
            </a:extLst>
          </p:cNvPr>
          <p:cNvSpPr txBox="1"/>
          <p:nvPr/>
        </p:nvSpPr>
        <p:spPr>
          <a:xfrm>
            <a:off x="1343472" y="1844824"/>
            <a:ext cx="3240360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DBD7D1-8474-FC06-53FC-385A209651AF}"/>
              </a:ext>
            </a:extLst>
          </p:cNvPr>
          <p:cNvSpPr txBox="1"/>
          <p:nvPr/>
        </p:nvSpPr>
        <p:spPr>
          <a:xfrm>
            <a:off x="2569464" y="3247382"/>
            <a:ext cx="6480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01- </a:t>
            </a:r>
            <a:r>
              <a:rPr lang="en-US" dirty="0" err="1"/>
              <a:t>UpComming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35DBA-7EF5-60AA-1624-2C4CABC7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9012B87-4000-960D-3B7A-9FCBC4E44593}"/>
              </a:ext>
            </a:extLst>
          </p:cNvPr>
          <p:cNvSpPr txBox="1"/>
          <p:nvPr/>
        </p:nvSpPr>
        <p:spPr>
          <a:xfrm>
            <a:off x="0" y="276728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defRPr>
            </a:lvl1pPr>
            <a:lvl2pPr algn="r" rtl="1"/>
            <a:lvl3pPr algn="r" rtl="1"/>
            <a:lvl4pPr algn="r" rtl="1"/>
            <a:lvl5pPr algn="r" rtl="1"/>
            <a:lvl6pPr algn="r" rtl="1"/>
            <a:lvl7pPr algn="r" rtl="1"/>
            <a:lvl8pPr algn="r" rtl="1"/>
            <a:lvl9pPr algn="r" rtl="1"/>
          </a:lstStyle>
          <a:p>
            <a:r>
              <a:rPr lang="en-US" dirty="0"/>
              <a:t>Print &amp; Input</a:t>
            </a:r>
          </a:p>
        </p:txBody>
      </p:sp>
    </p:spTree>
    <p:extLst>
      <p:ext uri="{BB962C8B-B14F-4D97-AF65-F5344CB8AC3E}">
        <p14:creationId xmlns:p14="http://schemas.microsoft.com/office/powerpoint/2010/main" val="51168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35DBA-7EF5-60AA-1624-2C4CABC7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9012B87-4000-960D-3B7A-9FCBC4E44593}"/>
              </a:ext>
            </a:extLst>
          </p:cNvPr>
          <p:cNvSpPr txBox="1"/>
          <p:nvPr/>
        </p:nvSpPr>
        <p:spPr>
          <a:xfrm>
            <a:off x="0" y="276728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defRPr>
            </a:lvl1pPr>
            <a:lvl2pPr algn="r" rtl="1"/>
            <a:lvl3pPr algn="r" rtl="1"/>
            <a:lvl4pPr algn="r" rtl="1"/>
            <a:lvl5pPr algn="r" rtl="1"/>
            <a:lvl6pPr algn="r" rtl="1"/>
            <a:lvl7pPr algn="r" rtl="1"/>
            <a:lvl8pPr algn="r" rtl="1"/>
            <a:lvl9pPr algn="r" rtl="1"/>
          </a:lstStyle>
          <a:p>
            <a:r>
              <a:rPr lang="en-US" dirty="0"/>
              <a:t>String</a:t>
            </a:r>
          </a:p>
        </p:txBody>
      </p:sp>
    </p:spTree>
    <p:extLst>
      <p:ext uri="{BB962C8B-B14F-4D97-AF65-F5344CB8AC3E}">
        <p14:creationId xmlns:p14="http://schemas.microsoft.com/office/powerpoint/2010/main" val="3092810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35DBA-7EF5-60AA-1624-2C4CABC7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9012B87-4000-960D-3B7A-9FCBC4E44593}"/>
              </a:ext>
            </a:extLst>
          </p:cNvPr>
          <p:cNvSpPr txBox="1"/>
          <p:nvPr/>
        </p:nvSpPr>
        <p:spPr>
          <a:xfrm>
            <a:off x="0" y="276728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defRPr>
            </a:lvl1pPr>
            <a:lvl2pPr algn="r" rtl="1"/>
            <a:lvl3pPr algn="r" rtl="1"/>
            <a:lvl4pPr algn="r" rtl="1"/>
            <a:lvl5pPr algn="r" rtl="1"/>
            <a:lvl6pPr algn="r" rtl="1"/>
            <a:lvl7pPr algn="r" rtl="1"/>
            <a:lvl8pPr algn="r" rtl="1"/>
            <a:lvl9pPr algn="r" rtl="1"/>
          </a:lstStyle>
          <a:p>
            <a:r>
              <a:rPr lang="en-US" dirty="0"/>
              <a:t>Exercise01</a:t>
            </a:r>
          </a:p>
        </p:txBody>
      </p:sp>
    </p:spTree>
    <p:extLst>
      <p:ext uri="{BB962C8B-B14F-4D97-AF65-F5344CB8AC3E}">
        <p14:creationId xmlns:p14="http://schemas.microsoft.com/office/powerpoint/2010/main" val="2259977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F16BDDF-FAE9-412C-EC60-083E6E7B7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8602505" y="819075"/>
            <a:ext cx="3232101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تمرین رشته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8760296" y="1628800"/>
            <a:ext cx="305263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568A7D-2933-0409-7164-26D4B1EAA459}"/>
              </a:ext>
            </a:extLst>
          </p:cNvPr>
          <p:cNvSpPr txBox="1"/>
          <p:nvPr/>
        </p:nvSpPr>
        <p:spPr>
          <a:xfrm>
            <a:off x="6075478" y="6010969"/>
            <a:ext cx="2180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a-I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9E0872-63FA-9263-5E25-C020069B21C9}"/>
              </a:ext>
            </a:extLst>
          </p:cNvPr>
          <p:cNvSpPr txBox="1">
            <a:spLocks/>
          </p:cNvSpPr>
          <p:nvPr/>
        </p:nvSpPr>
        <p:spPr>
          <a:xfrm>
            <a:off x="1991544" y="2276873"/>
            <a:ext cx="9626527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a-IR" sz="2800" b="1" dirty="0">
              <a:latin typeface="IRANSans(FaNum)" panose="020B0506030804020204" pitchFamily="34" charset="-78"/>
              <a:cs typeface="IRANSans(FaNum)" panose="020B0506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18F612-A05F-869C-9184-36A1200C7738}"/>
              </a:ext>
            </a:extLst>
          </p:cNvPr>
          <p:cNvSpPr txBox="1"/>
          <p:nvPr/>
        </p:nvSpPr>
        <p:spPr>
          <a:xfrm>
            <a:off x="5030874" y="3104237"/>
            <a:ext cx="6587197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2. در یک رشته جایگاه یک کلمه را پیدا کنید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ECCA3-F370-AC21-27DC-55F1769BB61B}"/>
              </a:ext>
            </a:extLst>
          </p:cNvPr>
          <p:cNvSpPr txBox="1"/>
          <p:nvPr/>
        </p:nvSpPr>
        <p:spPr>
          <a:xfrm>
            <a:off x="4871864" y="2240141"/>
            <a:ext cx="6674199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1. ایجاد یک متغیر از نوع </a:t>
            </a:r>
            <a:r>
              <a:rPr lang="en-US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String</a:t>
            </a: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و چاپ آن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3036BF-0861-1439-B124-97FDB9F9AB45}"/>
              </a:ext>
            </a:extLst>
          </p:cNvPr>
          <p:cNvSpPr txBox="1"/>
          <p:nvPr/>
        </p:nvSpPr>
        <p:spPr>
          <a:xfrm>
            <a:off x="1343472" y="1844824"/>
            <a:ext cx="3240360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72A39D-FCFD-1AEA-CC5A-07CA4A77E5FD}"/>
              </a:ext>
            </a:extLst>
          </p:cNvPr>
          <p:cNvSpPr txBox="1"/>
          <p:nvPr/>
        </p:nvSpPr>
        <p:spPr>
          <a:xfrm>
            <a:off x="2279576" y="3896325"/>
            <a:ext cx="9338495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3. شماره کارت بانکی را به صورت مبهم شده نمایش دهید</a:t>
            </a:r>
          </a:p>
        </p:txBody>
      </p:sp>
    </p:spTree>
    <p:extLst>
      <p:ext uri="{BB962C8B-B14F-4D97-AF65-F5344CB8AC3E}">
        <p14:creationId xmlns:p14="http://schemas.microsoft.com/office/powerpoint/2010/main" val="252187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35DBA-7EF5-60AA-1624-2C4CABC7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9012B87-4000-960D-3B7A-9FCBC4E44593}"/>
              </a:ext>
            </a:extLst>
          </p:cNvPr>
          <p:cNvSpPr txBox="1"/>
          <p:nvPr/>
        </p:nvSpPr>
        <p:spPr>
          <a:xfrm>
            <a:off x="0" y="276728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defRPr>
            </a:lvl1pPr>
            <a:lvl2pPr algn="r" rtl="1"/>
            <a:lvl3pPr algn="r" rtl="1"/>
            <a:lvl4pPr algn="r" rtl="1"/>
            <a:lvl5pPr algn="r" rtl="1"/>
            <a:lvl6pPr algn="r" rtl="1"/>
            <a:lvl7pPr algn="r" rtl="1"/>
            <a:lvl8pPr algn="r" rtl="1"/>
            <a:lvl9pPr algn="r" rtl="1"/>
          </a:lstStyle>
          <a:p>
            <a:r>
              <a:rPr lang="en-US" dirty="0"/>
              <a:t>Exercise0</a:t>
            </a:r>
            <a:r>
              <a:rPr lang="fa-IR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7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3BAE52-4E21-4A7A-702A-515AB606A5A4}"/>
              </a:ext>
            </a:extLst>
          </p:cNvPr>
          <p:cNvSpPr txBox="1"/>
          <p:nvPr/>
        </p:nvSpPr>
        <p:spPr>
          <a:xfrm>
            <a:off x="0" y="276728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rPr>
              <a:t>Upcoming</a:t>
            </a:r>
          </a:p>
        </p:txBody>
      </p:sp>
    </p:spTree>
    <p:extLst>
      <p:ext uri="{BB962C8B-B14F-4D97-AF65-F5344CB8AC3E}">
        <p14:creationId xmlns:p14="http://schemas.microsoft.com/office/powerpoint/2010/main" val="3035598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35DBA-7EF5-60AA-1624-2C4CABC7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9012B87-4000-960D-3B7A-9FCBC4E44593}"/>
              </a:ext>
            </a:extLst>
          </p:cNvPr>
          <p:cNvSpPr txBox="1"/>
          <p:nvPr/>
        </p:nvSpPr>
        <p:spPr>
          <a:xfrm>
            <a:off x="0" y="276728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defRPr>
            </a:lvl1pPr>
            <a:lvl2pPr algn="r" rtl="1"/>
            <a:lvl3pPr algn="r" rtl="1"/>
            <a:lvl4pPr algn="r" rtl="1"/>
            <a:lvl5pPr algn="r" rtl="1"/>
            <a:lvl6pPr algn="r" rtl="1"/>
            <a:lvl7pPr algn="r" rtl="1"/>
            <a:lvl8pPr algn="r" rtl="1"/>
            <a:lvl9pPr algn="r" rtl="1"/>
          </a:lstStyle>
          <a:p>
            <a:r>
              <a:rPr lang="en-US" dirty="0"/>
              <a:t>Exercise0</a:t>
            </a:r>
            <a:r>
              <a:rPr lang="fa-IR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2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D63E8-766F-EA74-6636-84FA0135A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FD7CC-4E29-4917-A1C0-F672AD4BC65D}"/>
              </a:ext>
            </a:extLst>
          </p:cNvPr>
          <p:cNvSpPr txBox="1"/>
          <p:nvPr/>
        </p:nvSpPr>
        <p:spPr>
          <a:xfrm>
            <a:off x="0" y="276728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defRPr>
            </a:lvl1pPr>
            <a:lvl2pPr algn="r" rtl="1"/>
            <a:lvl3pPr algn="r" rtl="1"/>
            <a:lvl4pPr algn="r" rtl="1"/>
            <a:lvl5pPr algn="r" rtl="1"/>
            <a:lvl6pPr algn="r" rtl="1"/>
            <a:lvl7pPr algn="r" rtl="1"/>
            <a:lvl8pPr algn="r" rtl="1"/>
            <a:lvl9pPr algn="r" rtl="1"/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77803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5447928" y="980728"/>
            <a:ext cx="6400453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 err="1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چـه</a:t>
            </a: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5000" b="1" dirty="0" err="1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خواهـیم</a:t>
            </a: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5000" b="1" dirty="0" err="1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آموخـت</a:t>
            </a: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؟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5951984" y="1762497"/>
            <a:ext cx="571693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B8C6A98-E011-02C5-D3DD-8B25F17DC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760" y="1484784"/>
            <a:ext cx="7488832" cy="561519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BF6C1E-52C6-2E94-6088-4045CEA2FA08}"/>
              </a:ext>
            </a:extLst>
          </p:cNvPr>
          <p:cNvSpPr txBox="1">
            <a:spLocks/>
          </p:cNvSpPr>
          <p:nvPr/>
        </p:nvSpPr>
        <p:spPr>
          <a:xfrm>
            <a:off x="4378794" y="2230033"/>
            <a:ext cx="7322271" cy="3354195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بـررسـی متغیرها در </a:t>
            </a:r>
            <a:r>
              <a:rPr lang="fa-IR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پـایتون</a:t>
            </a: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بـررسـی قـوانین نـام‌گذاری در </a:t>
            </a:r>
            <a:r>
              <a:rPr lang="fa-IR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پـایتون</a:t>
            </a: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800" b="1" dirty="0" err="1">
                <a:latin typeface="IRANSans(FaNum)" panose="020B0506030804020204" pitchFamily="34" charset="-78"/>
                <a:cs typeface="IRANSans(FaNum)" panose="020B0506030804020204" pitchFamily="34" charset="-78"/>
              </a:rPr>
              <a:t>بـررسـی</a:t>
            </a: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</a:t>
            </a:r>
            <a:r>
              <a:rPr lang="fa-IR" sz="2800" b="1" dirty="0" err="1">
                <a:latin typeface="IRANSans(FaNum)" panose="020B0506030804020204" pitchFamily="34" charset="-78"/>
                <a:cs typeface="IRANSans(FaNum)" panose="020B0506030804020204" pitchFamily="34" charset="-78"/>
              </a:rPr>
              <a:t>عملگ</a:t>
            </a: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ــرها در </a:t>
            </a:r>
            <a:r>
              <a:rPr lang="fa-IR" b="1" dirty="0" err="1">
                <a:latin typeface="IRANSans(FaNum)" panose="020B0506030804020204" pitchFamily="34" charset="-78"/>
                <a:cs typeface="IRANSans(FaNum)" panose="020B0506030804020204" pitchFamily="34" charset="-78"/>
              </a:rPr>
              <a:t>پـایتون</a:t>
            </a: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800" b="1" dirty="0" err="1">
                <a:latin typeface="IRANSans(FaNum)" panose="020B0506030804020204" pitchFamily="34" charset="-78"/>
                <a:cs typeface="IRANSans(FaNum)" panose="020B0506030804020204" pitchFamily="34" charset="-78"/>
              </a:rPr>
              <a:t>بـررسـی</a:t>
            </a: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 انواع داده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a-IR" sz="2800" b="1" dirty="0">
                <a:latin typeface="IRANSans(FaNum)" panose="020B0506030804020204" pitchFamily="34" charset="-78"/>
                <a:cs typeface="IRANSans(FaNum)" panose="020B0506030804020204" pitchFamily="34" charset="-78"/>
              </a:rPr>
              <a:t>تبدیل انواع داده ها</a:t>
            </a:r>
          </a:p>
        </p:txBody>
      </p:sp>
    </p:spTree>
    <p:extLst>
      <p:ext uri="{BB962C8B-B14F-4D97-AF65-F5344CB8AC3E}">
        <p14:creationId xmlns:p14="http://schemas.microsoft.com/office/powerpoint/2010/main" val="141045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9012B87-4000-960D-3B7A-9FCBC4E44593}"/>
              </a:ext>
            </a:extLst>
          </p:cNvPr>
          <p:cNvSpPr txBox="1"/>
          <p:nvPr/>
        </p:nvSpPr>
        <p:spPr>
          <a:xfrm>
            <a:off x="0" y="276728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Variables?</a:t>
            </a:r>
          </a:p>
        </p:txBody>
      </p:sp>
    </p:spTree>
    <p:extLst>
      <p:ext uri="{BB962C8B-B14F-4D97-AF65-F5344CB8AC3E}">
        <p14:creationId xmlns:p14="http://schemas.microsoft.com/office/powerpoint/2010/main" val="297351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3143672" y="847031"/>
            <a:ext cx="8848725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متغیـرهــا در برنامه </a:t>
            </a:r>
            <a:r>
              <a:rPr lang="fa-IR" sz="5000" b="1" dirty="0" err="1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نویسی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5159896" y="1628800"/>
            <a:ext cx="665303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6FCBE604-152D-D1AB-B1DC-30C4B997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12192000" cy="38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7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3143672" y="847031"/>
            <a:ext cx="8848725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متغیـرهـا در </a:t>
            </a:r>
            <a:r>
              <a:rPr lang="fa-IR" sz="5000" b="1" dirty="0" err="1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سیس</a:t>
            </a: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ــتم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6096000" y="1628800"/>
            <a:ext cx="571693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6B694C-DEEC-13D7-AC8D-E0855291D0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66658" y="875538"/>
            <a:ext cx="7620660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9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D7EED-B8A4-412E-B9D6-6A59514693B5}"/>
              </a:ext>
            </a:extLst>
          </p:cNvPr>
          <p:cNvSpPr txBox="1">
            <a:spLocks/>
          </p:cNvSpPr>
          <p:nvPr/>
        </p:nvSpPr>
        <p:spPr>
          <a:xfrm>
            <a:off x="3143672" y="847031"/>
            <a:ext cx="8848725" cy="914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a-IR" sz="5000" b="1" dirty="0">
                <a:solidFill>
                  <a:srgbClr val="7030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متغیـرهـا در پــایتـون</a:t>
            </a:r>
            <a:endParaRPr lang="en-US" sz="5000" b="1" dirty="0">
              <a:solidFill>
                <a:srgbClr val="7030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EBEC9-3FBE-FACB-F012-D8EC8DFD7FFB}"/>
              </a:ext>
            </a:extLst>
          </p:cNvPr>
          <p:cNvCxnSpPr>
            <a:cxnSpLocks/>
          </p:cNvCxnSpPr>
          <p:nvPr/>
        </p:nvCxnSpPr>
        <p:spPr>
          <a:xfrm flipH="1">
            <a:off x="6096000" y="1628800"/>
            <a:ext cx="571693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690390B-F5DF-51FE-3914-0CA779F89C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1966" y="1196752"/>
            <a:ext cx="7620000" cy="5219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568A7D-2933-0409-7164-26D4B1EAA459}"/>
              </a:ext>
            </a:extLst>
          </p:cNvPr>
          <p:cNvSpPr txBox="1"/>
          <p:nvPr/>
        </p:nvSpPr>
        <p:spPr>
          <a:xfrm>
            <a:off x="6075478" y="6010969"/>
            <a:ext cx="2180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7774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9012B87-4000-960D-3B7A-9FCBC4E44593}"/>
              </a:ext>
            </a:extLst>
          </p:cNvPr>
          <p:cNvSpPr txBox="1"/>
          <p:nvPr/>
        </p:nvSpPr>
        <p:spPr>
          <a:xfrm>
            <a:off x="-32" y="2151727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2F326F"/>
                </a:solidFill>
                <a:latin typeface="IRANSans" panose="020B0506030804020204" pitchFamily="34" charset="-78"/>
                <a:ea typeface="+mj-ea"/>
                <a:cs typeface="IRANSans" panose="020B0506030804020204" pitchFamily="34" charset="-78"/>
              </a:defRPr>
            </a:lvl1pPr>
            <a:lvl2pPr algn="r" rtl="1"/>
            <a:lvl3pPr algn="r" rtl="1"/>
            <a:lvl4pPr algn="r" rtl="1"/>
            <a:lvl5pPr algn="r" rtl="1"/>
            <a:lvl6pPr algn="r" rtl="1"/>
            <a:lvl7pPr algn="r" rtl="1"/>
            <a:lvl8pPr algn="r" rtl="1"/>
            <a:lvl9pPr algn="r" rtl="1"/>
          </a:lstStyle>
          <a:p>
            <a:r>
              <a:rPr lang="en-US" dirty="0"/>
              <a:t>Data Types</a:t>
            </a:r>
          </a:p>
          <a:p>
            <a:r>
              <a:rPr lang="en-US" dirty="0"/>
              <a:t>Part1</a:t>
            </a:r>
          </a:p>
        </p:txBody>
      </p:sp>
    </p:spTree>
    <p:extLst>
      <p:ext uri="{BB962C8B-B14F-4D97-AF65-F5344CB8AC3E}">
        <p14:creationId xmlns:p14="http://schemas.microsoft.com/office/powerpoint/2010/main" val="139292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18162</TotalTime>
  <Words>431</Words>
  <Application>Microsoft Office PowerPoint</Application>
  <PresentationFormat>Widescreen</PresentationFormat>
  <Paragraphs>79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IRANSans</vt:lpstr>
      <vt:lpstr>IRANSans(FaNum)</vt:lpstr>
      <vt:lpstr>IRANSans(Small)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24 DVDs</dc:creator>
  <cp:lastModifiedBy>Administrator</cp:lastModifiedBy>
  <cp:revision>1796</cp:revision>
  <dcterms:created xsi:type="dcterms:W3CDTF">2014-06-29T17:19:13Z</dcterms:created>
  <dcterms:modified xsi:type="dcterms:W3CDTF">2023-11-12T10:59:58Z</dcterms:modified>
</cp:coreProperties>
</file>